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Instrument Sans Medium"/>
      <p:regular r:id="rId15"/>
      <p:bold r:id="rId16"/>
      <p:italic r:id="rId17"/>
      <p:boldItalic r:id="rId18"/>
    </p:embeddedFont>
    <p:embeddedFont>
      <p:font typeface="Instrument Sans SemiBold"/>
      <p:regular r:id="rId19"/>
      <p:bold r:id="rId20"/>
      <p:italic r:id="rId21"/>
      <p:boldItalic r:id="rId22"/>
    </p:embeddedFont>
    <p:embeddedFont>
      <p:font typeface="Tahoma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5" roundtripDataSignature="AMtx7mhfq9CZvRgjAqzyrYdfjLXqda1Y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strumentSansSemiBold-bold.fntdata"/><Relationship Id="rId22" Type="http://schemas.openxmlformats.org/officeDocument/2006/relationships/font" Target="fonts/InstrumentSansSemiBold-boldItalic.fntdata"/><Relationship Id="rId21" Type="http://schemas.openxmlformats.org/officeDocument/2006/relationships/font" Target="fonts/InstrumentSansSemiBold-italic.fntdata"/><Relationship Id="rId24" Type="http://schemas.openxmlformats.org/officeDocument/2006/relationships/font" Target="fonts/Tahoma-bold.fntdata"/><Relationship Id="rId23" Type="http://schemas.openxmlformats.org/officeDocument/2006/relationships/font" Target="fonts/Tahoma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InstrumentSansMedium-regular.fntdata"/><Relationship Id="rId14" Type="http://schemas.openxmlformats.org/officeDocument/2006/relationships/slide" Target="slides/slide10.xml"/><Relationship Id="rId17" Type="http://schemas.openxmlformats.org/officeDocument/2006/relationships/font" Target="fonts/InstrumentSansMedium-italic.fntdata"/><Relationship Id="rId16" Type="http://schemas.openxmlformats.org/officeDocument/2006/relationships/font" Target="fonts/InstrumentSansMedium-bold.fntdata"/><Relationship Id="rId19" Type="http://schemas.openxmlformats.org/officeDocument/2006/relationships/font" Target="fonts/InstrumentSansSemiBold-regular.fntdata"/><Relationship Id="rId18" Type="http://schemas.openxmlformats.org/officeDocument/2006/relationships/font" Target="fonts/InstrumentSansMedium-boldItalic.fntdata"/></Relationships>
</file>

<file path=ppt/media/image16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Relationship Id="rId4" Type="http://schemas.openxmlformats.org/officeDocument/2006/relationships/image" Target="../media/image3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2.png"/><Relationship Id="rId4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0.png"/><Relationship Id="rId4" Type="http://schemas.openxmlformats.org/officeDocument/2006/relationships/image" Target="../media/image33.png"/><Relationship Id="rId5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5.png"/><Relationship Id="rId4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Relationship Id="rId5" Type="http://schemas.openxmlformats.org/officeDocument/2006/relationships/image" Target="../media/image26.png"/><Relationship Id="rId6" Type="http://schemas.openxmlformats.org/officeDocument/2006/relationships/image" Target="../media/image22.png"/><Relationship Id="rId7" Type="http://schemas.openxmlformats.org/officeDocument/2006/relationships/image" Target="../media/image36.png"/><Relationship Id="rId8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image" Target="../media/image34.png"/><Relationship Id="rId5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Relationship Id="rId5" Type="http://schemas.openxmlformats.org/officeDocument/2006/relationships/image" Target="../media/image31.png"/><Relationship Id="rId6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453875" y="774800"/>
            <a:ext cx="8024400" cy="20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57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Stopnie oparzeń,</a:t>
            </a:r>
            <a:endParaRPr b="1" sz="57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57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i co z nimi zrobić?</a:t>
            </a:r>
            <a:endParaRPr b="1" sz="57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453875" y="3932125"/>
            <a:ext cx="75564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Oparzenia to uszkodzenia skóry i znajdującej się pod nią tkanki spowodowane ekspozycją na ciepło, elektryczność, chemikalia lub promieniowanie. Istnieją różne stopnie oparzeń, z których każdy wymaga innego rodzaju leczenia. W tej prezentacji przyjrzymy się stopniom oparzeń i sposobom ich leczenia.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59" name="Google Shape;5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84425" y="0"/>
            <a:ext cx="5545974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"/>
          <p:cNvSpPr txBox="1"/>
          <p:nvPr/>
        </p:nvSpPr>
        <p:spPr>
          <a:xfrm>
            <a:off x="453875" y="6986200"/>
            <a:ext cx="3000000" cy="61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Maksiuta Yuliia </a:t>
            </a:r>
            <a:endParaRPr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8-A</a:t>
            </a:r>
            <a:endParaRPr sz="155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0" name="Google Shape;20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186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0"/>
          <p:cNvSpPr/>
          <p:nvPr/>
        </p:nvSpPr>
        <p:spPr>
          <a:xfrm>
            <a:off x="668994" y="525550"/>
            <a:ext cx="81201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7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Wnioski i zalecenia</a:t>
            </a:r>
            <a:endParaRPr b="1" sz="37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7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3750"/>
              <a:buFont typeface="Instrument Sans SemiBold"/>
              <a:buNone/>
            </a:pPr>
            <a:r>
              <a:t/>
            </a:r>
            <a:endParaRPr b="1" sz="37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2" name="Google Shape;202;p10"/>
          <p:cNvSpPr/>
          <p:nvPr/>
        </p:nvSpPr>
        <p:spPr>
          <a:xfrm>
            <a:off x="669012" y="1505069"/>
            <a:ext cx="3759637" cy="630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4950"/>
              <a:buFont typeface="Instrument Sans SemiBold"/>
              <a:buNone/>
            </a:pPr>
            <a:r>
              <a:rPr b="1" i="0" lang="en-US" sz="495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1</a:t>
            </a:r>
            <a:endParaRPr b="0" i="0" sz="4950" u="none" cap="none" strike="noStrike"/>
          </a:p>
        </p:txBody>
      </p:sp>
      <p:sp>
        <p:nvSpPr>
          <p:cNvPr id="203" name="Google Shape;203;p10"/>
          <p:cNvSpPr/>
          <p:nvPr/>
        </p:nvSpPr>
        <p:spPr>
          <a:xfrm>
            <a:off x="1354217" y="2374583"/>
            <a:ext cx="2389227" cy="2986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Stopień</a:t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850"/>
              <a:buFont typeface="Instrument Sans SemiBold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204" name="Google Shape;204;p10"/>
          <p:cNvSpPr/>
          <p:nvPr/>
        </p:nvSpPr>
        <p:spPr>
          <a:xfrm>
            <a:off x="669012" y="2787848"/>
            <a:ext cx="3759637" cy="6115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Ważne jest, aby zrozumieć stopnie oparzeń w celu ich właściwego leczenia.</a:t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500"/>
              <a:buFont typeface="Instrument Sans Medium"/>
              <a:buNone/>
            </a:pPr>
            <a:r>
              <a:t/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205" name="Google Shape;205;p10"/>
          <p:cNvSpPr/>
          <p:nvPr/>
        </p:nvSpPr>
        <p:spPr>
          <a:xfrm>
            <a:off x="4715351" y="1505069"/>
            <a:ext cx="3759637" cy="630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4950"/>
              <a:buFont typeface="Instrument Sans SemiBold"/>
              <a:buNone/>
            </a:pPr>
            <a:r>
              <a:rPr b="1" i="0" lang="en-US" sz="495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2</a:t>
            </a:r>
            <a:endParaRPr b="0" i="0" sz="4950" u="none" cap="none" strike="noStrike"/>
          </a:p>
        </p:txBody>
      </p:sp>
      <p:sp>
        <p:nvSpPr>
          <p:cNvPr id="206" name="Google Shape;206;p10"/>
          <p:cNvSpPr/>
          <p:nvPr/>
        </p:nvSpPr>
        <p:spPr>
          <a:xfrm>
            <a:off x="5400556" y="2374583"/>
            <a:ext cx="2389227" cy="2986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Leczenie</a:t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850"/>
              <a:buFont typeface="Instrument Sans SemiBold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207" name="Google Shape;207;p10"/>
          <p:cNvSpPr/>
          <p:nvPr/>
        </p:nvSpPr>
        <p:spPr>
          <a:xfrm>
            <a:off x="4715351" y="2787848"/>
            <a:ext cx="3759637" cy="9172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Chłodzenie, bandażowanie i poszukiwanie pomocy medycznej to kluczowe kroki w leczeniu oparzeń.</a:t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500"/>
              <a:buFont typeface="Instrument Sans Medium"/>
              <a:buNone/>
            </a:pPr>
            <a:r>
              <a:t/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208" name="Google Shape;208;p10"/>
          <p:cNvSpPr/>
          <p:nvPr/>
        </p:nvSpPr>
        <p:spPr>
          <a:xfrm>
            <a:off x="2692212" y="3819749"/>
            <a:ext cx="37596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4950"/>
              <a:buFont typeface="Instrument Sans SemiBold"/>
              <a:buNone/>
            </a:pPr>
            <a:r>
              <a:rPr b="1" i="0" lang="en-US" sz="495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3</a:t>
            </a:r>
            <a:endParaRPr b="0" i="0" sz="4950" u="none" cap="none" strike="noStrike"/>
          </a:p>
        </p:txBody>
      </p:sp>
      <p:sp>
        <p:nvSpPr>
          <p:cNvPr id="209" name="Google Shape;209;p10"/>
          <p:cNvSpPr/>
          <p:nvPr/>
        </p:nvSpPr>
        <p:spPr>
          <a:xfrm>
            <a:off x="3377417" y="4689263"/>
            <a:ext cx="23892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Zapobieganie</a:t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850"/>
              <a:buFont typeface="Instrument Sans SemiBold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210" name="Google Shape;210;p10"/>
          <p:cNvSpPr/>
          <p:nvPr/>
        </p:nvSpPr>
        <p:spPr>
          <a:xfrm>
            <a:off x="2692212" y="5102528"/>
            <a:ext cx="3759600" cy="9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Zapobieganie oparzeniom jest najskuteczniejszym sposobem zapobiegania oparzeniom.</a:t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500"/>
              <a:buFont typeface="Instrument Sans Medium"/>
              <a:buNone/>
            </a:pPr>
            <a:r>
              <a:t/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211" name="Google Shape;211;p10"/>
          <p:cNvSpPr/>
          <p:nvPr/>
        </p:nvSpPr>
        <p:spPr>
          <a:xfrm>
            <a:off x="669037" y="6726863"/>
            <a:ext cx="7806000" cy="9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Oparzenia mogą być poważnymi obrażeniami. Należy pamiętać, że terminowe i właściwe leczenie może znacznie poprawić wyniki leczenia oparzeń. Zachowaj ostrożność i rozwagę, aby uniknąć oparzeń.</a:t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500"/>
              <a:buFont typeface="Instrument Sans Medium"/>
              <a:buNone/>
            </a:pPr>
            <a:r>
              <a:t/>
            </a:r>
            <a:endParaRPr sz="15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212" name="Google Shape;212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16925" y="0"/>
            <a:ext cx="5540549" cy="825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"/>
          <p:cNvSpPr/>
          <p:nvPr/>
        </p:nvSpPr>
        <p:spPr>
          <a:xfrm>
            <a:off x="793804" y="2358500"/>
            <a:ext cx="132252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Definicja oparzeń 1. stopnia</a:t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Definicja</a:t>
            </a:r>
            <a:endParaRPr b="1" sz="220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Oparzenia stopnia 1 to najłagodniejsze i najbardziej powierzchowne oparzenia. Dotyczą one tylko wierzchniej warstwy skóry, powodując zaczerwienienie, ból i łagodny obrzęk. Przykładem oparzenia 1. stopnia jest oparzenie słoneczne.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7599521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Objawy</a:t>
            </a:r>
            <a:endParaRPr b="1" sz="220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7599521" y="421540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Zaczerwienienie skóry, ból, obrzęk, uczucie pieczenia.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71" name="Google Shape;7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7775" y="6305543"/>
            <a:ext cx="5762625" cy="19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7" name="Google Shape;7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3"/>
          <p:cNvSpPr/>
          <p:nvPr/>
        </p:nvSpPr>
        <p:spPr>
          <a:xfrm>
            <a:off x="6280201" y="743900"/>
            <a:ext cx="81819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Jak leczyć oparzenia 1. stopnia</a:t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6280190" y="2756773"/>
            <a:ext cx="396900" cy="396900"/>
          </a:xfrm>
          <a:prstGeom prst="roundRect">
            <a:avLst>
              <a:gd fmla="val 2400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3"/>
          <p:cNvSpPr/>
          <p:nvPr/>
        </p:nvSpPr>
        <p:spPr>
          <a:xfrm>
            <a:off x="6903839" y="275677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Chłodzenie</a:t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6903839" y="3247192"/>
            <a:ext cx="3041213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Chłodzić oparzenie zimną wodą przez 10-15 minut. Nie używaj lodu, ponieważ może on uszkodzić skórę.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10171867" y="2756773"/>
            <a:ext cx="396900" cy="396900"/>
          </a:xfrm>
          <a:prstGeom prst="roundRect">
            <a:avLst>
              <a:gd fmla="val 2400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"/>
          <p:cNvSpPr/>
          <p:nvPr/>
        </p:nvSpPr>
        <p:spPr>
          <a:xfrm>
            <a:off x="10795516" y="275677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Nawilżanie</a:t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10795516" y="3247192"/>
            <a:ext cx="3041213" cy="2540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Użyj kremu nawilżającego lub balsamu, aby ukoić skórę. Unikaj maści i kremów zawierających substancje zapachowe lub barwniki.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6280190" y="6036324"/>
            <a:ext cx="396900" cy="396900"/>
          </a:xfrm>
          <a:prstGeom prst="roundRect">
            <a:avLst>
              <a:gd fmla="val 2400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3"/>
          <p:cNvSpPr/>
          <p:nvPr/>
        </p:nvSpPr>
        <p:spPr>
          <a:xfrm>
            <a:off x="6903856" y="6036325"/>
            <a:ext cx="4721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Substancje niebezpieczne</a:t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6903839" y="6526743"/>
            <a:ext cx="6932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W przypadku oparzeń, mydła i ostre produkty mogą uszkodzić uszkodzoną skórę i spowolnić gojenie, nie należy ich używać.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88" name="Google Shape;8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95175" y="7631225"/>
            <a:ext cx="2835225" cy="59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/>
          <p:nvPr/>
        </p:nvSpPr>
        <p:spPr>
          <a:xfrm>
            <a:off x="793804" y="2177050"/>
            <a:ext cx="12696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Definicja oparzeń 2. stopnia</a:t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Definicja</a:t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793790" y="4033957"/>
            <a:ext cx="6244709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Oparzenia stopnia 2 dotyczą górnych i środkowych warstw skóry. Powodują zaczerwienienie, ból, obrzęk i pęcherze. Pęcherze mogą być wypełnione przezroczystym płynem. Zazwyczaj są one bardziej bolesne niż oparzenia 1. stopnia.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7599521" y="34528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Objawy</a:t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7599521" y="4033957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Zaczerwienienie, ból, obrzęk, pęcherze, uczucie pieczenia.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100" name="Google Shape;10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6775" y="7189997"/>
            <a:ext cx="3113625" cy="103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5"/>
          <p:cNvPicPr preferRelativeResize="0"/>
          <p:nvPr/>
        </p:nvPicPr>
        <p:blipFill rotWithShape="1">
          <a:blip r:embed="rId3">
            <a:alphaModFix/>
          </a:blip>
          <a:srcRect b="5003" l="0" r="0" t="5012"/>
          <a:stretch/>
        </p:blipFill>
        <p:spPr>
          <a:xfrm>
            <a:off x="0" y="0"/>
            <a:ext cx="5486400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5"/>
          <p:cNvSpPr/>
          <p:nvPr/>
        </p:nvSpPr>
        <p:spPr>
          <a:xfrm>
            <a:off x="6280190" y="711637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Jak leczyć oparzenia 2. stopnia</a:t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8" name="Google Shape;108;p5"/>
          <p:cNvSpPr/>
          <p:nvPr/>
        </p:nvSpPr>
        <p:spPr>
          <a:xfrm>
            <a:off x="6280190" y="2469356"/>
            <a:ext cx="3664863" cy="3136702"/>
          </a:xfrm>
          <a:prstGeom prst="roundRect">
            <a:avLst>
              <a:gd fmla="val 303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"/>
          <p:cNvSpPr/>
          <p:nvPr/>
        </p:nvSpPr>
        <p:spPr>
          <a:xfrm>
            <a:off x="6514624" y="270379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Chłodzenie</a:t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10" name="Google Shape;110;p5"/>
          <p:cNvSpPr/>
          <p:nvPr/>
        </p:nvSpPr>
        <p:spPr>
          <a:xfrm>
            <a:off x="6514624" y="3194209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Chłodzić oparzenie zimną wodą przez 10-15 minut. Nie używaj lodu, ponieważ może on uszkodzić skórę.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111" name="Google Shape;111;p5"/>
          <p:cNvSpPr/>
          <p:nvPr/>
        </p:nvSpPr>
        <p:spPr>
          <a:xfrm>
            <a:off x="10171867" y="2469356"/>
            <a:ext cx="3664863" cy="3136702"/>
          </a:xfrm>
          <a:prstGeom prst="roundRect">
            <a:avLst>
              <a:gd fmla="val 303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10406301" y="270379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Bandaż</a:t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10406301" y="3194209"/>
            <a:ext cx="3195995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Przykryj oparzenie czystym opatrunkiem. Unikaj waty i innych lepkich materiałów.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6280190" y="5832872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"/>
          <p:cNvSpPr/>
          <p:nvPr/>
        </p:nvSpPr>
        <p:spPr>
          <a:xfrm>
            <a:off x="6514624" y="606730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Kontakt z lekarzem</a:t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6514624" y="6557724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Jeśli oparzenie jest rozległe, głębokie lub dotyczy twarzy, rąk, nóg lub narządów płciowych, należy zwrócić się o pomoc medyczną.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117" name="Google Shape;11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99075" y="7670075"/>
            <a:ext cx="2131324" cy="55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/>
          <p:nvPr/>
        </p:nvSpPr>
        <p:spPr>
          <a:xfrm>
            <a:off x="793803" y="1995600"/>
            <a:ext cx="124560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Definicja oparzeń 3. stopnia</a:t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t/>
            </a:r>
            <a:endParaRPr b="1" sz="44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4" name="Google Shape;124;p6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Definicja</a:t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25" name="Google Shape;125;p6"/>
          <p:cNvSpPr/>
          <p:nvPr/>
        </p:nvSpPr>
        <p:spPr>
          <a:xfrm>
            <a:off x="793790" y="3852505"/>
            <a:ext cx="6244709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Oparzenia stopnia 3 dotykają wszystkich warstw skóry i mogą uszkodzić mięśnie, kości i nerwy. Skóra może być biała, brązowa lub czarna. Oparzenia stopnia 3. zwykle nie są bolesne, ponieważ uszkodzone są zakończenia nerwowe. Zazwyczaj wymagają pilnej pomocy medycznej.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126" name="Google Shape;126;p6"/>
          <p:cNvSpPr/>
          <p:nvPr/>
        </p:nvSpPr>
        <p:spPr>
          <a:xfrm>
            <a:off x="7599521" y="327136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Objawy</a:t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2200"/>
              <a:buFont typeface="Instrument Sans SemiBold"/>
              <a:buNone/>
            </a:pPr>
            <a:r>
              <a:t/>
            </a:r>
            <a:endParaRPr b="1" sz="2200">
              <a:solidFill>
                <a:srgbClr val="CBCCCE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27" name="Google Shape;127;p6"/>
          <p:cNvSpPr/>
          <p:nvPr/>
        </p:nvSpPr>
        <p:spPr>
          <a:xfrm>
            <a:off x="7599521" y="3852505"/>
            <a:ext cx="624470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Skóra może być biała, brązowa lub czarna. Może wystąpić obrzęk i brak czucia. Czasami może wystąpić silny ból.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128" name="Google Shape;12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9425" y="7454646"/>
            <a:ext cx="2320975" cy="77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4" name="Google Shape;13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7"/>
          <p:cNvSpPr/>
          <p:nvPr/>
        </p:nvSpPr>
        <p:spPr>
          <a:xfrm>
            <a:off x="6148150" y="814875"/>
            <a:ext cx="83217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6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70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Jak leczyć oparzenia 3. stopnia</a:t>
            </a:r>
            <a:endParaRPr b="1" sz="370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56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70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5675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3700"/>
              <a:buFont typeface="Instrument Sans SemiBold"/>
              <a:buNone/>
            </a:pPr>
            <a:r>
              <a:t/>
            </a:r>
            <a:endParaRPr b="1" sz="370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preencoded.png" id="136" name="Google Shape;13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48149" y="1976903"/>
            <a:ext cx="472678" cy="47267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7"/>
          <p:cNvSpPr/>
          <p:nvPr/>
        </p:nvSpPr>
        <p:spPr>
          <a:xfrm>
            <a:off x="6148150" y="2638650"/>
            <a:ext cx="44826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Natychmiastowa pomoc</a:t>
            </a:r>
            <a:r>
              <a:rPr b="1" lang="en-US" sz="18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 </a:t>
            </a:r>
            <a:r>
              <a:rPr b="1" lang="en-US" sz="18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medyczna</a:t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850"/>
              <a:buFont typeface="Instrument Sans SemiBold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38" name="Google Shape;138;p7"/>
          <p:cNvSpPr/>
          <p:nvPr/>
        </p:nvSpPr>
        <p:spPr>
          <a:xfrm>
            <a:off x="6179249" y="3132563"/>
            <a:ext cx="37683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Oparzenia 3. stopnia wymagają natychmiastowej pomocy medycznej. Należy wezwać karetkę lub udać się do szpitala.</a:t>
            </a:r>
            <a:endParaRPr sz="14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450"/>
              <a:buFont typeface="Instrument Sans Medium"/>
              <a:buNone/>
            </a:pPr>
            <a:r>
              <a:t/>
            </a:r>
            <a:endParaRPr sz="14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descr="preencoded.png" id="139" name="Google Shape;139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03278" y="1976903"/>
            <a:ext cx="472678" cy="47267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7"/>
          <p:cNvSpPr/>
          <p:nvPr/>
        </p:nvSpPr>
        <p:spPr>
          <a:xfrm>
            <a:off x="10503278" y="2638652"/>
            <a:ext cx="2363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Transport</a:t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850"/>
              <a:buFont typeface="Instrument Sans SemiBold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10503278" y="3047394"/>
            <a:ext cx="37683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Nie próbuj samodzielnie przenosić osoby z rozległymi oparzeniami. Poczekaj na profesjonalną pomoc.</a:t>
            </a:r>
            <a:endParaRPr sz="14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450"/>
              <a:buFont typeface="Instrument Sans Medium"/>
              <a:buNone/>
            </a:pPr>
            <a:r>
              <a:t/>
            </a:r>
            <a:endParaRPr sz="14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descr="preencoded.png" id="142" name="Google Shape;142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48149" y="5127452"/>
            <a:ext cx="472678" cy="47267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7"/>
          <p:cNvSpPr/>
          <p:nvPr/>
        </p:nvSpPr>
        <p:spPr>
          <a:xfrm>
            <a:off x="6148149" y="5789201"/>
            <a:ext cx="23637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Leczenie</a:t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850"/>
              <a:buFont typeface="Instrument Sans SemiBold"/>
              <a:buNone/>
            </a:pPr>
            <a:r>
              <a:t/>
            </a:r>
            <a:endParaRPr b="1" sz="18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6148149" y="6197943"/>
            <a:ext cx="37683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Leczenie oparzeń 3. stopnia obejmuje przeszczepy skóry, antybiotyki i środki przeciwbólowe. Oparzenia 3. stopnia mogą pozostawiać blizny i wymagać rehabilitacji.</a:t>
            </a:r>
            <a:endParaRPr sz="14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450"/>
              <a:buFont typeface="Instrument Sans Medium"/>
              <a:buNone/>
            </a:pPr>
            <a:r>
              <a:t/>
            </a:r>
            <a:endParaRPr sz="14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145" name="Google Shape;145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25" y="1"/>
            <a:ext cx="5486400" cy="82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076300" y="7376821"/>
            <a:ext cx="2554100" cy="8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2" name="Google Shape;15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8"/>
          <p:cNvSpPr/>
          <p:nvPr/>
        </p:nvSpPr>
        <p:spPr>
          <a:xfrm>
            <a:off x="6284051" y="373925"/>
            <a:ext cx="82008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Pierwsza pomoc w </a:t>
            </a:r>
            <a:endParaRPr b="1" sz="40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przypadku oparzeń</a:t>
            </a:r>
            <a:endParaRPr b="1" sz="40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0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050"/>
              <a:buFont typeface="Instrument Sans SemiBold"/>
              <a:buNone/>
            </a:pPr>
            <a:r>
              <a:t/>
            </a:r>
            <a:endParaRPr b="1" sz="40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6504146" y="1947505"/>
            <a:ext cx="22800" cy="5286300"/>
          </a:xfrm>
          <a:prstGeom prst="roundRect">
            <a:avLst>
              <a:gd fmla="val 378194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6724233" y="2398990"/>
            <a:ext cx="720447" cy="22860"/>
          </a:xfrm>
          <a:prstGeom prst="roundRect">
            <a:avLst>
              <a:gd fmla="val 378194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8"/>
          <p:cNvSpPr/>
          <p:nvPr/>
        </p:nvSpPr>
        <p:spPr>
          <a:xfrm>
            <a:off x="6284059" y="2178963"/>
            <a:ext cx="463034" cy="463034"/>
          </a:xfrm>
          <a:prstGeom prst="roundRect">
            <a:avLst>
              <a:gd fmla="val 18671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8"/>
          <p:cNvSpPr/>
          <p:nvPr/>
        </p:nvSpPr>
        <p:spPr>
          <a:xfrm>
            <a:off x="6455747" y="2256115"/>
            <a:ext cx="119539" cy="308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400"/>
              <a:buFont typeface="Instrument Sans SemiBold"/>
              <a:buNone/>
            </a:pPr>
            <a:r>
              <a:rPr b="1" i="0" lang="en-US" sz="24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1</a:t>
            </a:r>
            <a:endParaRPr b="0" i="0" sz="2400" u="none" cap="none" strike="noStrike"/>
          </a:p>
        </p:txBody>
      </p:sp>
      <p:sp>
        <p:nvSpPr>
          <p:cNvPr id="158" name="Google Shape;158;p8"/>
          <p:cNvSpPr/>
          <p:nvPr/>
        </p:nvSpPr>
        <p:spPr>
          <a:xfrm>
            <a:off x="7647623" y="2153245"/>
            <a:ext cx="2573060" cy="321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Chłodzenie</a:t>
            </a:r>
            <a:endParaRPr b="1" sz="20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000"/>
              <a:buFont typeface="Instrument Sans SemiBold"/>
              <a:buNone/>
            </a:pPr>
            <a:r>
              <a:t/>
            </a:r>
            <a:endParaRPr b="1" sz="20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59" name="Google Shape;159;p8"/>
          <p:cNvSpPr/>
          <p:nvPr/>
        </p:nvSpPr>
        <p:spPr>
          <a:xfrm>
            <a:off x="7647623" y="2598301"/>
            <a:ext cx="6262330" cy="658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Chłodzić oparzenie zimną wodą przez 10-15 minut. Nie używaj lodu, ponieważ może on uszkodzić skórę.</a:t>
            </a:r>
            <a:endParaRPr sz="16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600"/>
              <a:buFont typeface="Instrument Sans Medium"/>
              <a:buNone/>
            </a:pPr>
            <a:r>
              <a:t/>
            </a:r>
            <a:endParaRPr sz="16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160" name="Google Shape;160;p8"/>
          <p:cNvSpPr/>
          <p:nvPr/>
        </p:nvSpPr>
        <p:spPr>
          <a:xfrm>
            <a:off x="6724233" y="4119920"/>
            <a:ext cx="720447" cy="22860"/>
          </a:xfrm>
          <a:prstGeom prst="roundRect">
            <a:avLst>
              <a:gd fmla="val 378194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8"/>
          <p:cNvSpPr/>
          <p:nvPr/>
        </p:nvSpPr>
        <p:spPr>
          <a:xfrm>
            <a:off x="6284059" y="3899892"/>
            <a:ext cx="463034" cy="463034"/>
          </a:xfrm>
          <a:prstGeom prst="roundRect">
            <a:avLst>
              <a:gd fmla="val 18671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8"/>
          <p:cNvSpPr/>
          <p:nvPr/>
        </p:nvSpPr>
        <p:spPr>
          <a:xfrm>
            <a:off x="6429554" y="3977045"/>
            <a:ext cx="172045" cy="308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400"/>
              <a:buFont typeface="Instrument Sans SemiBold"/>
              <a:buNone/>
            </a:pPr>
            <a:r>
              <a:rPr b="1" i="0" lang="en-US" sz="24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2</a:t>
            </a:r>
            <a:endParaRPr b="0" i="0" sz="2400" u="none" cap="none" strike="noStrike"/>
          </a:p>
        </p:txBody>
      </p:sp>
      <p:sp>
        <p:nvSpPr>
          <p:cNvPr id="163" name="Google Shape;163;p8"/>
          <p:cNvSpPr/>
          <p:nvPr/>
        </p:nvSpPr>
        <p:spPr>
          <a:xfrm>
            <a:off x="7647623" y="3874175"/>
            <a:ext cx="2573060" cy="321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bandaż</a:t>
            </a:r>
            <a:endParaRPr b="1" sz="20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000"/>
              <a:buFont typeface="Instrument Sans SemiBold"/>
              <a:buNone/>
            </a:pPr>
            <a:r>
              <a:t/>
            </a:r>
            <a:endParaRPr b="1" sz="20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7647623" y="4319230"/>
            <a:ext cx="6262330" cy="987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Przykryj oparzenie czystym, nieprzywierającym opatrunkiem. Unikaj używania waty lub innych materiałów, które mogą przykleić się do rany.</a:t>
            </a:r>
            <a:endParaRPr sz="16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600"/>
              <a:buFont typeface="Instrument Sans Medium"/>
              <a:buNone/>
            </a:pPr>
            <a:r>
              <a:t/>
            </a:r>
            <a:endParaRPr sz="16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165" name="Google Shape;165;p8"/>
          <p:cNvSpPr/>
          <p:nvPr/>
        </p:nvSpPr>
        <p:spPr>
          <a:xfrm>
            <a:off x="6724233" y="6170176"/>
            <a:ext cx="720447" cy="22860"/>
          </a:xfrm>
          <a:prstGeom prst="roundRect">
            <a:avLst>
              <a:gd fmla="val 378194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"/>
          <p:cNvSpPr/>
          <p:nvPr/>
        </p:nvSpPr>
        <p:spPr>
          <a:xfrm>
            <a:off x="6284059" y="5950148"/>
            <a:ext cx="463034" cy="463034"/>
          </a:xfrm>
          <a:prstGeom prst="roundRect">
            <a:avLst>
              <a:gd fmla="val 18671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"/>
          <p:cNvSpPr/>
          <p:nvPr/>
        </p:nvSpPr>
        <p:spPr>
          <a:xfrm>
            <a:off x="6426101" y="6027301"/>
            <a:ext cx="178832" cy="308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400"/>
              <a:buFont typeface="Instrument Sans SemiBold"/>
              <a:buNone/>
            </a:pPr>
            <a:r>
              <a:rPr b="1" i="0" lang="en-US" sz="24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3</a:t>
            </a:r>
            <a:endParaRPr b="0" i="0" sz="2400" u="none" cap="none" strike="noStrike"/>
          </a:p>
        </p:txBody>
      </p:sp>
      <p:sp>
        <p:nvSpPr>
          <p:cNvPr id="168" name="Google Shape;168;p8"/>
          <p:cNvSpPr/>
          <p:nvPr/>
        </p:nvSpPr>
        <p:spPr>
          <a:xfrm>
            <a:off x="7647623" y="5924431"/>
            <a:ext cx="2573060" cy="321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Kontakt z lekarzem</a:t>
            </a:r>
            <a:endParaRPr b="1" sz="20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000"/>
              <a:buFont typeface="Instrument Sans SemiBold"/>
              <a:buNone/>
            </a:pPr>
            <a:r>
              <a:t/>
            </a:r>
            <a:endParaRPr b="1" sz="200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69" name="Google Shape;169;p8"/>
          <p:cNvSpPr/>
          <p:nvPr/>
        </p:nvSpPr>
        <p:spPr>
          <a:xfrm>
            <a:off x="7647623" y="6369487"/>
            <a:ext cx="6262330" cy="658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Jeśli oparzenie jest rozległe, głębokie lub dotyczy twarzy, rąk, nóg lub narządów płciowych, należy zwrócić się o pomoc medyczną.</a:t>
            </a:r>
            <a:endParaRPr sz="16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600"/>
              <a:buFont typeface="Instrument Sans Medium"/>
              <a:buNone/>
            </a:pPr>
            <a:r>
              <a:t/>
            </a:r>
            <a:endParaRPr sz="160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170" name="Google Shape;17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5486400" cy="82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441550" y="7498771"/>
            <a:ext cx="2188851" cy="73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/>
          <p:nvPr/>
        </p:nvSpPr>
        <p:spPr>
          <a:xfrm>
            <a:off x="777947" y="611275"/>
            <a:ext cx="10194900" cy="6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350">
                <a:solidFill>
                  <a:srgbClr val="CBCCCE"/>
                </a:solidFill>
                <a:latin typeface="Tahoma"/>
                <a:ea typeface="Tahoma"/>
                <a:cs typeface="Tahoma"/>
                <a:sym typeface="Tahoma"/>
              </a:rPr>
              <a:t>Zapobieganie oparzeniom</a:t>
            </a:r>
            <a:endParaRPr b="1" sz="43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3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350"/>
              <a:buFont typeface="Instrument Sans SemiBold"/>
              <a:buNone/>
            </a:pPr>
            <a:r>
              <a:t/>
            </a:r>
            <a:endParaRPr b="1" sz="4350">
              <a:solidFill>
                <a:srgbClr val="CBCCC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preencoded.png" id="178" name="Google Shape;17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67871" y="1750576"/>
            <a:ext cx="2157174" cy="79188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9"/>
          <p:cNvSpPr/>
          <p:nvPr/>
        </p:nvSpPr>
        <p:spPr>
          <a:xfrm>
            <a:off x="3992642" y="2009537"/>
            <a:ext cx="107513" cy="4445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79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Instrument Sans SemiBold"/>
              <a:buNone/>
            </a:pPr>
            <a:r>
              <a:rPr b="1" i="0" lang="en-US" sz="215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1</a:t>
            </a:r>
            <a:endParaRPr b="0" i="0" sz="2150" u="none" cap="none" strike="noStrike"/>
          </a:p>
        </p:txBody>
      </p:sp>
      <p:sp>
        <p:nvSpPr>
          <p:cNvPr id="180" name="Google Shape;180;p9"/>
          <p:cNvSpPr/>
          <p:nvPr/>
        </p:nvSpPr>
        <p:spPr>
          <a:xfrm>
            <a:off x="5347335" y="1972866"/>
            <a:ext cx="1958697" cy="3473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Uwaga</a:t>
            </a:r>
            <a:endParaRPr b="1" sz="21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1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Instrument Sans SemiBold"/>
              <a:buNone/>
            </a:pPr>
            <a:r>
              <a:t/>
            </a:r>
            <a:endParaRPr b="1" sz="21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81" name="Google Shape;181;p9"/>
          <p:cNvSpPr/>
          <p:nvPr/>
        </p:nvSpPr>
        <p:spPr>
          <a:xfrm>
            <a:off x="5180528" y="2554962"/>
            <a:ext cx="8616434" cy="15240"/>
          </a:xfrm>
          <a:prstGeom prst="roundRect">
            <a:avLst>
              <a:gd fmla="val 612636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2" name="Google Shape;182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9284" y="2597944"/>
            <a:ext cx="4314468" cy="79188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9"/>
          <p:cNvSpPr/>
          <p:nvPr/>
        </p:nvSpPr>
        <p:spPr>
          <a:xfrm>
            <a:off x="3969068" y="2771537"/>
            <a:ext cx="154781" cy="4445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79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Instrument Sans SemiBold"/>
              <a:buNone/>
            </a:pPr>
            <a:r>
              <a:rPr b="1" i="0" lang="en-US" sz="215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2</a:t>
            </a:r>
            <a:endParaRPr b="0" i="0" sz="2150" u="none" cap="none" strike="noStrike"/>
          </a:p>
        </p:txBody>
      </p:sp>
      <p:sp>
        <p:nvSpPr>
          <p:cNvPr id="184" name="Google Shape;184;p9"/>
          <p:cNvSpPr/>
          <p:nvPr/>
        </p:nvSpPr>
        <p:spPr>
          <a:xfrm>
            <a:off x="6426041" y="2820233"/>
            <a:ext cx="1412200" cy="3473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Instalacje</a:t>
            </a:r>
            <a:endParaRPr b="1" sz="21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1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Instrument Sans SemiBold"/>
              <a:buNone/>
            </a:pPr>
            <a:r>
              <a:t/>
            </a:r>
            <a:endParaRPr b="1" sz="21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85" name="Google Shape;185;p9"/>
          <p:cNvSpPr/>
          <p:nvPr/>
        </p:nvSpPr>
        <p:spPr>
          <a:xfrm>
            <a:off x="6259235" y="3402330"/>
            <a:ext cx="7537728" cy="15240"/>
          </a:xfrm>
          <a:prstGeom prst="roundRect">
            <a:avLst>
              <a:gd fmla="val 612636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6" name="Google Shape;18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0577" y="3445312"/>
            <a:ext cx="6471761" cy="79188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9"/>
          <p:cNvSpPr/>
          <p:nvPr/>
        </p:nvSpPr>
        <p:spPr>
          <a:xfrm>
            <a:off x="3965972" y="3618905"/>
            <a:ext cx="160853" cy="4445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79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Instrument Sans SemiBold"/>
              <a:buNone/>
            </a:pPr>
            <a:r>
              <a:rPr b="1" i="0" lang="en-US" sz="215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3</a:t>
            </a:r>
            <a:endParaRPr b="0" i="0" sz="2150" u="none" cap="none" strike="noStrike"/>
          </a:p>
        </p:txBody>
      </p:sp>
      <p:sp>
        <p:nvSpPr>
          <p:cNvPr id="188" name="Google Shape;188;p9"/>
          <p:cNvSpPr/>
          <p:nvPr/>
        </p:nvSpPr>
        <p:spPr>
          <a:xfrm>
            <a:off x="7504628" y="3667601"/>
            <a:ext cx="1353383" cy="3473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5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Szkolenie</a:t>
            </a:r>
            <a:endParaRPr b="1" sz="21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1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150"/>
              <a:buFont typeface="Instrument Sans SemiBold"/>
              <a:buNone/>
            </a:pPr>
            <a:r>
              <a:t/>
            </a:r>
            <a:endParaRPr b="1" sz="2150">
              <a:solidFill>
                <a:srgbClr val="CFD0D8"/>
              </a:solidFill>
              <a:latin typeface="Instrument Sans SemiBold"/>
              <a:ea typeface="Instrument Sans SemiBold"/>
              <a:cs typeface="Instrument Sans SemiBold"/>
              <a:sym typeface="Instrument Sans SemiBold"/>
            </a:endParaRPr>
          </a:p>
        </p:txBody>
      </p:sp>
      <p:sp>
        <p:nvSpPr>
          <p:cNvPr id="189" name="Google Shape;189;p9"/>
          <p:cNvSpPr/>
          <p:nvPr/>
        </p:nvSpPr>
        <p:spPr>
          <a:xfrm>
            <a:off x="777954" y="4487228"/>
            <a:ext cx="13074491" cy="711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Zapobieganie oparzeniom jest najlepszym sposobem zapobiegania tym urazom. Postępuj zgodnie z poniższymi wskazówkami, aby zmniejszyć ryzyko oparzeń: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190" name="Google Shape;190;p9"/>
          <p:cNvSpPr/>
          <p:nvPr/>
        </p:nvSpPr>
        <p:spPr>
          <a:xfrm>
            <a:off x="777904" y="6198738"/>
            <a:ext cx="130746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- Podczas pracy z gorącymi przedmiotami należy używać rękawic ochronnych.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191" name="Google Shape;191;p9"/>
          <p:cNvSpPr/>
          <p:nvPr/>
        </p:nvSpPr>
        <p:spPr>
          <a:xfrm>
            <a:off x="777954" y="6554259"/>
            <a:ext cx="130746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- Nie pozostawiaj dzieci bez opieki w pobliżu otwartego ognia.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192" name="Google Shape;192;p9"/>
          <p:cNvSpPr/>
          <p:nvPr/>
        </p:nvSpPr>
        <p:spPr>
          <a:xfrm>
            <a:off x="778004" y="6909905"/>
            <a:ext cx="130746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- Nie używaj urządzeń elektrycznych w łazience.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193" name="Google Shape;193;p9"/>
          <p:cNvSpPr/>
          <p:nvPr/>
        </p:nvSpPr>
        <p:spPr>
          <a:xfrm>
            <a:off x="777954" y="7265551"/>
            <a:ext cx="130746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- Unikaj noszenia luźnych ubrań w pobliżu otwartego ognia.</a:t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pic>
        <p:nvPicPr>
          <p:cNvPr id="194" name="Google Shape;194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58620" y="7437696"/>
            <a:ext cx="2371780" cy="79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2025-01-17T21:14:47Z</dcterms:created>
  <dc:creator>PptxGenJS</dc:creator>
</cp:coreProperties>
</file>